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5" r:id="rId2"/>
    <p:sldId id="256" r:id="rId3"/>
    <p:sldId id="260" r:id="rId4"/>
    <p:sldId id="261" r:id="rId5"/>
    <p:sldId id="257" r:id="rId6"/>
    <p:sldId id="258" r:id="rId7"/>
    <p:sldId id="259" r:id="rId8"/>
    <p:sldId id="262" r:id="rId9"/>
    <p:sldId id="274" r:id="rId10"/>
    <p:sldId id="266" r:id="rId11"/>
    <p:sldId id="265" r:id="rId12"/>
    <p:sldId id="273" r:id="rId13"/>
    <p:sldId id="268" r:id="rId14"/>
    <p:sldId id="272" r:id="rId15"/>
    <p:sldId id="264" r:id="rId16"/>
    <p:sldId id="263" r:id="rId17"/>
    <p:sldId id="271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5506" autoAdjust="0"/>
  </p:normalViewPr>
  <p:slideViewPr>
    <p:cSldViewPr snapToGrid="0">
      <p:cViewPr varScale="1">
        <p:scale>
          <a:sx n="50" d="100"/>
          <a:sy n="50" d="100"/>
        </p:scale>
        <p:origin x="7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0F3B3-322B-49DB-BFE0-13F8875F9ECA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48858-A944-469D-A401-2079E62C3C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4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DC9B9-0268-A2A1-DF9D-022E5610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D6EB46D-397D-0524-CFFB-1D6B9EFFF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A8CE48-30A7-E93B-0B99-EFA77C1E0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EA5765-6F7E-0380-46EB-94534AC75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48858-A944-469D-A401-2079E62C3CD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993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未決定之事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cup, X talent </a:t>
            </a:r>
            <a:r>
              <a:rPr lang="zh-TW" altLang="en-US" dirty="0"/>
              <a:t>宣傳時間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所有加分向</a:t>
            </a:r>
            <a:endParaRPr lang="en-US" altLang="zh-TW" dirty="0"/>
          </a:p>
          <a:p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NVIDIA</a:t>
            </a:r>
            <a:r>
              <a:rPr lang="zh-TW" altLang="en-US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大使課程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最多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+5)</a:t>
            </a:r>
            <a:r>
              <a:rPr lang="zh-TW" altLang="en-US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200" b="0" i="0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NVIDIA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DLI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線上課程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最多 </a:t>
            </a:r>
            <a:r>
              <a:rPr lang="en-US" altLang="zh-TW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+5)</a:t>
            </a:r>
            <a:r>
              <a:rPr lang="zh-TW" altLang="en-US" sz="12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200" b="0" i="0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本學期間參加教育部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cup 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參加就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+2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，有名次就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+5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，第三名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+10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，第二名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+15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，第一名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+20)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===</a:t>
            </a:r>
          </a:p>
          <a:p>
            <a:r>
              <a:rPr lang="zh-TW" altLang="en-US" dirty="0"/>
              <a:t>課程資訊</a:t>
            </a:r>
            <a:endParaRPr lang="en-US" altLang="zh-TW" dirty="0"/>
          </a:p>
          <a:p>
            <a:r>
              <a:rPr lang="zh-TW" altLang="en-US" dirty="0"/>
              <a:t>加簽規則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介紹助教</a:t>
            </a:r>
          </a:p>
          <a:p>
            <a:r>
              <a:rPr lang="en-US" altLang="zh-TW" dirty="0"/>
              <a:t>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Course schedule </a:t>
            </a:r>
          </a:p>
          <a:p>
            <a:r>
              <a:rPr lang="en-US" altLang="zh-TW" dirty="0"/>
              <a:t>Assignment </a:t>
            </a:r>
            <a:r>
              <a:rPr lang="zh-TW" altLang="en-US" dirty="0"/>
              <a:t>配分 </a:t>
            </a:r>
            <a:r>
              <a:rPr lang="en-US" altLang="zh-TW" dirty="0"/>
              <a:t>(+</a:t>
            </a:r>
            <a:r>
              <a:rPr lang="zh-TW" altLang="en-US" dirty="0"/>
              <a:t> 加分項目、至少</a:t>
            </a:r>
            <a:r>
              <a:rPr lang="en-US" altLang="zh-TW" dirty="0"/>
              <a:t>15</a:t>
            </a:r>
            <a:r>
              <a:rPr lang="zh-TW" altLang="en-US" dirty="0"/>
              <a:t>分以上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助教時間</a:t>
            </a:r>
            <a:endParaRPr lang="en-US" altLang="zh-TW" dirty="0"/>
          </a:p>
          <a:p>
            <a:r>
              <a:rPr lang="zh-TW" altLang="en-US" dirty="0"/>
              <a:t>上課時間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課程定位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===</a:t>
            </a:r>
          </a:p>
          <a:p>
            <a:r>
              <a:rPr lang="en-US" altLang="zh-TW" dirty="0"/>
              <a:t>Done: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要不要印出 </a:t>
            </a:r>
            <a:r>
              <a:rPr lang="en-US" altLang="zh-TW" dirty="0"/>
              <a:t>QR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抽 </a:t>
            </a:r>
            <a:r>
              <a:rPr lang="en-US" altLang="zh-TW" dirty="0"/>
              <a:t>50 </a:t>
            </a:r>
            <a:r>
              <a:rPr lang="zh-TW" altLang="en-US" dirty="0"/>
              <a:t>人好嗎</a:t>
            </a:r>
            <a:r>
              <a:rPr lang="en-US" altLang="zh-TW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照片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48858-A944-469D-A401-2079E62C3CD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1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48858-A944-469D-A401-2079E62C3CD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894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也就是能夠以學號判斷就讀系所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48858-A944-469D-A401-2079E62C3CD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22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48858-A944-469D-A401-2079E62C3CD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25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D4988-4A61-48D6-682A-4B274F413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BCE2EA-3A46-96E3-41B4-999AF9638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C8F394-3B69-9130-DE36-9C22721C9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E2DD88-9D6E-25EA-13C4-1630D052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73AF43-407C-058D-C3AB-05D120BD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53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A8E2F-6542-B38A-3552-63FF6C9A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C2546CD-4301-F4C2-0C57-B726F4596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AF2DD-8B70-3C6F-7F20-CB05D182D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CAF1BD-D270-771B-374A-59E5CC718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BF053D-1939-84A2-F776-AC6A944B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6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89A7344-C47C-E3DE-93F0-0807F3F077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F73CC2-E078-53B3-2C3D-3B53E00DD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DCB998-730D-4FA2-3244-971F4434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EF62D9-D68E-57CC-AD82-BDCF4DE3A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CB5341-5CCE-239B-178B-13D9E1DF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77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9AC78-ED4D-C9F6-79DE-AB07FC24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9B5C7D-145C-7F75-35A6-062CE7EF6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10AD5C-1583-B118-0C22-9FC929133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7F9E6-9104-6637-5FF4-A3C26539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058231-6B43-2F83-543C-98DEEC6B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149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089D1-69EF-6DFE-6848-993AC2FF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01BFCF-48C2-51D0-A7EF-D81D6BABD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8E7A13-CB20-96D1-8232-D1679380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E78CC8-8A90-D3CB-5275-171EEDFA1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A9D9CF-D654-B167-592B-A340C303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035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FF1A8-0636-5A72-B92D-7577AB28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7B3242-4FA6-5353-69CB-A97081118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524CA6-9252-8587-2E52-2DE799DFA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734CD66-618C-FC0E-D910-2F151086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BCAC93-2513-25DD-DAE6-BCBA94EE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05119F-8DA8-DE91-1E96-76232F47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89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A070D-E1D9-4D6D-0064-BA88BA23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C2DDC8-1AB4-E345-F9E5-503827D62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4CDDD3-410E-F0B1-8FE5-0DBCFB92F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FC822A-1787-E60B-BC61-A6CCFA49A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C31F9C1-B40F-92E3-EF17-E24191081B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AEAD9CF-05EE-5B6A-E24E-734D9B97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5BE8646-C0C2-82F4-48AE-0F66BFAE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292711-26E0-C50A-01AB-F09D76EB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78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ECE01-B8A2-11A4-8246-5BD107F5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D14796-CFB4-427F-ADA7-C326ED3B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F9A417C-CFCF-1E94-5887-96CD9DF9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B57B81-75F1-8187-B902-69D02435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57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FB79916-D1CD-1F49-9352-29EBB80C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0B6F704-D600-E651-69DD-761D50A2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E196E1-B0F2-93E0-83FB-A45169D7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65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1F0192-CC23-9D48-D718-BDCDDF1A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00A0CB-F417-C20F-DF2C-A2DC8ECDE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9F0B56-FAE0-1D29-5D20-AE43F08DF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E2B3FF-FE58-E0C3-DAEB-D181C33A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B9028F-8C94-8C9D-975E-5D8DDD7C5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E017DB-3329-3DF1-B9B3-02E1CE8B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27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F7D58-63D5-889D-6AD7-746234644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D9C1CD1-1256-21FC-B9B5-BB9E1FB603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87E57-59AC-AFC2-EE19-D3D43CC83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373256-A4AB-2664-3C7B-3EBD6AD3E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ADBC86-775F-F95B-B749-753B0BC4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3D1A09-B8F8-C67D-5290-92E8525E7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01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B06CAAD-5963-A04B-0ED5-0C8918B8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5225A9-542A-7AC5-BE55-6DB8EE2BE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01AB88-4686-C168-2050-B78445B79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6B91F7-8829-40CB-9636-7789F9D955D4}" type="datetimeFigureOut">
              <a:rPr lang="zh-TW" altLang="en-US" smtClean="0"/>
              <a:t>2025/2/21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189FBA-C2CC-00E8-D9C3-9AFDCC76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0B1383-58EF-EDC6-6BCC-35E71FEA5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2B955-1395-4AF7-B524-67B086BD2D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62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19" Type="http://schemas.openxmlformats.org/officeDocument/2006/relationships/image" Target="../media/image20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E9137-C811-695A-4AEE-DF0E5F527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A62D57-E3D1-EFB8-81C1-B9C0EC6E3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95" y="1442499"/>
            <a:ext cx="5015814" cy="50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1AFEF60-A9C6-03BD-8D78-11EB059D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加簽規則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E81745-A99E-632C-4D3F-ECF7C5975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想要加簽或旁聽的同學請填寫本表單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45C388-37EF-38AF-DA0D-92B235598537}"/>
              </a:ext>
            </a:extLst>
          </p:cNvPr>
          <p:cNvSpPr txBox="1"/>
          <p:nvPr/>
        </p:nvSpPr>
        <p:spPr>
          <a:xfrm>
            <a:off x="1084136" y="4000997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表單填寫期限為 </a:t>
            </a:r>
            <a:r>
              <a:rPr lang="en-US" altLang="zh-TW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2/24 (</a:t>
            </a:r>
            <a:r>
              <a:rPr lang="zh-TW" altLang="en-US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23:59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C930F1C-9438-7DCD-D7AF-4E4B6A4886D8}"/>
              </a:ext>
            </a:extLst>
          </p:cNvPr>
          <p:cNvSpPr txBox="1"/>
          <p:nvPr/>
        </p:nvSpPr>
        <p:spPr>
          <a:xfrm>
            <a:off x="1903800" y="4659154"/>
            <a:ext cx="5278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務必在期限內填寫，逾時不候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6D8505C-BF39-9ADD-6185-E74A9DC0E0EE}"/>
              </a:ext>
            </a:extLst>
          </p:cNvPr>
          <p:cNvSpPr txBox="1"/>
          <p:nvPr/>
        </p:nvSpPr>
        <p:spPr>
          <a:xfrm>
            <a:off x="1084136" y="5415501"/>
            <a:ext cx="6098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授權碼預計於 </a:t>
            </a:r>
            <a:r>
              <a:rPr lang="en-US" altLang="zh-TW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2/27</a:t>
            </a:r>
            <a:r>
              <a:rPr lang="en-US" altLang="zh-TW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en-US" altLang="zh-TW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23:59</a:t>
            </a:r>
            <a:r>
              <a:rPr lang="zh-TW" altLang="en-US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800" dirty="0">
              <a:solidFill>
                <a:srgbClr val="2021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之前發出</a:t>
            </a:r>
          </a:p>
        </p:txBody>
      </p:sp>
    </p:spTree>
    <p:extLst>
      <p:ext uri="{BB962C8B-B14F-4D97-AF65-F5344CB8AC3E}">
        <p14:creationId xmlns:p14="http://schemas.microsoft.com/office/powerpoint/2010/main" val="215286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609FA7-F2C7-F1C4-EDBA-70BE0C3F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本學期課程主軸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2A45C3-DE1E-015A-064A-634479CD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本課程真實的名字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：通用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模型時代下的機器學習</a:t>
            </a:r>
            <a:endParaRPr lang="en-US" altLang="zh-TW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課程核心：在已經有通用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模型的情況下，如何持續訓練這些通用模型</a:t>
            </a:r>
            <a:endParaRPr lang="en-US" altLang="zh-TW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課程特色：</a:t>
            </a:r>
            <a:endParaRPr lang="en-US" altLang="zh-TW" dirty="0">
              <a:solidFill>
                <a:srgbClr val="37415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最前沿的技術</a:t>
            </a:r>
            <a:endParaRPr lang="en-US" altLang="zh-TW" sz="2800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全新的上課內容、全新的作業</a:t>
            </a:r>
            <a:endParaRPr lang="en-US" altLang="zh-TW" sz="2800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頻道講過的內容，本學期不會再講，</a:t>
            </a:r>
            <a:r>
              <a:rPr lang="zh-TW" altLang="en-US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請先用過去的上課影片預習</a:t>
            </a:r>
            <a:endParaRPr lang="en-US" altLang="zh-TW" dirty="0">
              <a:solidFill>
                <a:srgbClr val="37415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172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59A1F-08AD-5B54-A8D0-7480CA6A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預習：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對於大型語言模型的原理不熟悉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D10B01-BE92-463B-C783-70BF3334C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至少看到第八講，能看完最好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8A2897-F934-6DFF-168E-0D739A0F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7723"/>
            <a:ext cx="10409696" cy="411417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010EE71-0421-C5FA-B571-8E235F80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303" y="2947220"/>
            <a:ext cx="3910780" cy="391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3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C57F3-6468-C959-7EF3-063644BDE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42995-18E0-0EEB-9B17-F121CE52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預習：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對於機器學習的原理不熟悉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DB0E4D-1779-2065-F5A0-5F8F23D5F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至少從頭看到「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Transformer 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」，能看完最好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9F09E41-17AA-21E1-D4BF-1655BB56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8" y="2344562"/>
            <a:ext cx="8499565" cy="42176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C1D246-4E9A-78CC-242F-B881AB889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93" y="3226874"/>
            <a:ext cx="3335323" cy="333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01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740AA-40BD-16E9-FDA8-CC7D1840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與其他課程的差異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06720B-2EE1-F904-065B-848DB54DF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林軒田老師的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沒有重疊的內容，跟電資學院其他名字中有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的課程也沒有重疊的內容</a:t>
            </a:r>
            <a:endParaRPr lang="en-US" altLang="zh-TW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不同於以往的教學途徑</a:t>
            </a:r>
            <a:endParaRPr lang="en-US" altLang="zh-TW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rgbClr val="374151"/>
              </a:solidFill>
              <a:latin typeface="__Inter_d65c7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B7DEE7-D7B5-8D17-AC75-38C744455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60" y="3332256"/>
            <a:ext cx="1787435" cy="178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3E2C03-3427-DF37-C3DE-0D661B26A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025" y="3401925"/>
            <a:ext cx="1787434" cy="17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17589A3-C947-005C-8AE2-2A9DB2FF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413" y="3541261"/>
            <a:ext cx="1648098" cy="164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92EB48A-FD15-1E3C-5F61-48E3A3AB0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849" y="3379810"/>
            <a:ext cx="1787433" cy="178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B475D203-CA08-00AB-61B6-318AB31382EF}"/>
              </a:ext>
            </a:extLst>
          </p:cNvPr>
          <p:cNvSpPr/>
          <p:nvPr/>
        </p:nvSpPr>
        <p:spPr>
          <a:xfrm>
            <a:off x="2870014" y="4091036"/>
            <a:ext cx="566057" cy="4408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0526CE51-EC01-659E-EF4C-0A65D10A2F1E}"/>
              </a:ext>
            </a:extLst>
          </p:cNvPr>
          <p:cNvSpPr/>
          <p:nvPr/>
        </p:nvSpPr>
        <p:spPr>
          <a:xfrm>
            <a:off x="5840184" y="4091036"/>
            <a:ext cx="566057" cy="4408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DBB4E6E3-522F-6C8E-7C47-39B9218DA69D}"/>
              </a:ext>
            </a:extLst>
          </p:cNvPr>
          <p:cNvSpPr/>
          <p:nvPr/>
        </p:nvSpPr>
        <p:spPr>
          <a:xfrm>
            <a:off x="8679718" y="4091035"/>
            <a:ext cx="566057" cy="4408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80722CC-A754-096B-1DFF-BC9A7847A53F}"/>
              </a:ext>
            </a:extLst>
          </p:cNvPr>
          <p:cNvSpPr txBox="1"/>
          <p:nvPr/>
        </p:nvSpPr>
        <p:spPr>
          <a:xfrm>
            <a:off x="1139734" y="5189359"/>
            <a:ext cx="1454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有甚麼樣的行為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D2761FD-F375-85C9-040A-33AE9DF45B2B}"/>
              </a:ext>
            </a:extLst>
          </p:cNvPr>
          <p:cNvSpPr txBox="1"/>
          <p:nvPr/>
        </p:nvSpPr>
        <p:spPr>
          <a:xfrm>
            <a:off x="3964573" y="5413374"/>
            <a:ext cx="1454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運作機制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306A0A-CA40-BDFC-384E-35F11DDA9FC7}"/>
              </a:ext>
            </a:extLst>
          </p:cNvPr>
          <p:cNvSpPr txBox="1"/>
          <p:nvPr/>
        </p:nvSpPr>
        <p:spPr>
          <a:xfrm>
            <a:off x="6789412" y="5345966"/>
            <a:ext cx="1842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怎麼「演化」出來的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013220B-312C-309C-69E4-7455674B5690}"/>
              </a:ext>
            </a:extLst>
          </p:cNvPr>
          <p:cNvSpPr txBox="1"/>
          <p:nvPr/>
        </p:nvSpPr>
        <p:spPr>
          <a:xfrm>
            <a:off x="9510849" y="5345966"/>
            <a:ext cx="1842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怎麼賦予新的能力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2B3C6D-4999-4457-2FB7-5FE559A3FA9D}"/>
              </a:ext>
            </a:extLst>
          </p:cNvPr>
          <p:cNvSpPr txBox="1"/>
          <p:nvPr/>
        </p:nvSpPr>
        <p:spPr>
          <a:xfrm>
            <a:off x="727163" y="5980965"/>
            <a:ext cx="227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21DAA4-653E-25A2-C7D4-F24E4D21C7F9}"/>
              </a:ext>
            </a:extLst>
          </p:cNvPr>
          <p:cNvSpPr txBox="1"/>
          <p:nvPr/>
        </p:nvSpPr>
        <p:spPr>
          <a:xfrm>
            <a:off x="3380014" y="5973856"/>
            <a:ext cx="262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第三講、第四講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E64E134-B257-C2DE-041F-4A4F89020E4C}"/>
              </a:ext>
            </a:extLst>
          </p:cNvPr>
          <p:cNvSpPr txBox="1"/>
          <p:nvPr/>
        </p:nvSpPr>
        <p:spPr>
          <a:xfrm>
            <a:off x="6394813" y="6176963"/>
            <a:ext cx="262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第五講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0175661-4F43-3CD7-EB3D-3BC256FD08D9}"/>
              </a:ext>
            </a:extLst>
          </p:cNvPr>
          <p:cNvSpPr txBox="1"/>
          <p:nvPr/>
        </p:nvSpPr>
        <p:spPr>
          <a:xfrm>
            <a:off x="9169594" y="6124853"/>
            <a:ext cx="2623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第六講之後</a:t>
            </a:r>
          </a:p>
        </p:txBody>
      </p:sp>
    </p:spTree>
    <p:extLst>
      <p:ext uri="{BB962C8B-B14F-4D97-AF65-F5344CB8AC3E}">
        <p14:creationId xmlns:p14="http://schemas.microsoft.com/office/powerpoint/2010/main" val="45687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0BBF24-6437-DB36-F6F4-F7C491D4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課程評分說明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9DD48F-4166-9653-F4B4-66037C39B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沒有期中考、沒有期末考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十個作業，每個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，共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太多了嗎？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作業都是用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</a:p>
          <a:p>
            <a:pPr lvl="2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本課程不會教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</a:p>
          <a:p>
            <a:pPr lvl="1"/>
            <a:r>
              <a:rPr lang="zh-TW" altLang="en-US" sz="2800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有一些作業需要用到 </a:t>
            </a:r>
            <a:r>
              <a:rPr lang="en-US" altLang="zh-TW" sz="2800" dirty="0">
                <a:solidFill>
                  <a:srgbClr val="37415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</a:p>
          <a:p>
            <a:pPr lvl="2"/>
            <a:r>
              <a:rPr lang="zh-TW" altLang="en-US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助教範例程式會跑在 </a:t>
            </a:r>
            <a:r>
              <a:rPr lang="en-US" altLang="zh-TW" sz="2800" b="0" i="0" dirty="0" err="1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Kaggle </a:t>
            </a:r>
            <a:r>
              <a:rPr lang="zh-TW" altLang="en-US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等平台上，這些平台提供的免費 </a:t>
            </a:r>
            <a:r>
              <a:rPr lang="en-US" altLang="zh-TW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計算資源</a:t>
            </a:r>
            <a:endParaRPr lang="en-US" altLang="zh-TW" sz="2800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zh-TW" altLang="en-US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本課程的作業設計，正常情況下能夠在免費資源限制下順利完成作業，拿到及格（</a:t>
            </a:r>
            <a:r>
              <a:rPr lang="en-US" altLang="zh-TW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C-</a:t>
            </a:r>
            <a:r>
              <a:rPr lang="zh-TW" altLang="en-US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）以上的成績</a:t>
            </a:r>
            <a:endParaRPr lang="en-US" altLang="zh-TW" sz="2800" b="0" i="0" dirty="0">
              <a:solidFill>
                <a:srgbClr val="37415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3"/>
            <a:r>
              <a:rPr lang="zh-TW" altLang="en-US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如果擁有額外的運算資源，會更容易取得高分 </a:t>
            </a:r>
            <a:r>
              <a:rPr lang="en-US" altLang="zh-TW" sz="2800" b="0" i="0" dirty="0">
                <a:solidFill>
                  <a:srgbClr val="37415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07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0D0A7-DA10-C48F-DE8B-587E8F92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課程評分說明：加分項目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F6672C-45D0-F309-004C-929F0CFFE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加分作業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+10)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：詳細內容預計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4/18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NVIDIA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DLI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線上課程 </a:t>
            </a:r>
            <a:r>
              <a:rPr lang="en-US" altLang="zh-TW" sz="28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最多 </a:t>
            </a:r>
            <a:r>
              <a:rPr lang="en-US" altLang="zh-TW" sz="28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+5)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：詳細內容預計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3/07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</a:t>
            </a:r>
            <a:endParaRPr lang="en-US" altLang="zh-TW" sz="2800" b="0" i="0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NVIDIA</a:t>
            </a:r>
            <a:r>
              <a:rPr lang="zh-TW" altLang="en-US" sz="28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大使課程作業 </a:t>
            </a:r>
            <a:r>
              <a:rPr lang="en-US" altLang="zh-TW" sz="28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最多 </a:t>
            </a:r>
            <a:r>
              <a:rPr lang="en-US" altLang="zh-TW" sz="28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+5)</a:t>
            </a:r>
            <a:r>
              <a:rPr lang="zh-TW" altLang="en-US" sz="2800" b="0" i="0" kern="1200" dirty="0">
                <a:solidFill>
                  <a:schemeClr val="dk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：詳細內容預計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3/14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</a:t>
            </a:r>
            <a:endParaRPr lang="en-US" altLang="zh-TW" sz="2800" b="0" i="0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本學期間參加教育部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cup 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參加就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+1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，佳作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+3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，優等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+5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，第三名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+10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，第二名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+15</a:t>
            </a:r>
            <a:r>
              <a:rPr lang="zh-TW" altLang="en-US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，第一名</a:t>
            </a:r>
            <a:r>
              <a:rPr lang="en-US" altLang="zh-TW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+20)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：詳細內容預計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3/07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公告</a:t>
            </a:r>
            <a:endParaRPr lang="en-US" altLang="zh-TW" sz="2800" b="0" i="0" kern="1200" dirty="0">
              <a:solidFill>
                <a:schemeClr val="dk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534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9786CC-F7CE-B104-6A01-D953DB4E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上課時間規劃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BB93DB-DCA4-4B42-95B4-E657625C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上課時間規劃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地點：博理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112)</a:t>
            </a: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週五下午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2:20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開始上課，上課的內容都是全新的內容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大約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3:30 – 4:00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間結束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如果有安排補充課程，就會繼續上補充課程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最後請助教講解作業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課程都會錄影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注意：下課時間不固定！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06337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DB9FA-9EAE-F85C-5F07-DCDA2711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助教時間規劃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53C29-C0E8-2A5C-D4D4-2408D4D1A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助教時間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地點：博理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112)</a:t>
            </a: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週五下午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1:30 – 2:20</a:t>
            </a: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週五下午作業講解完到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6:00 </a:t>
            </a: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有問題歡迎在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NTU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COOL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上詢問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助教共同的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0" i="0" dirty="0">
                <a:solidFill>
                  <a:srgbClr val="08080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ntu-ml-2025-spring-ta@googlegroups.com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請不要私訊助教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914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9FC169-D316-8DE1-C59C-4C8AF4A47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zh-TW" altLang="en-US" sz="6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 </a:t>
            </a:r>
            <a:r>
              <a:rPr lang="en-US" altLang="zh-TW" sz="6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br>
              <a:rPr lang="en-US" altLang="zh-TW" sz="6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6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課程規定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B1CC35-879D-0C84-6AA1-232FFE64D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</a:t>
            </a:r>
          </a:p>
        </p:txBody>
      </p:sp>
    </p:spTree>
    <p:extLst>
      <p:ext uri="{BB962C8B-B14F-4D97-AF65-F5344CB8AC3E}">
        <p14:creationId xmlns:p14="http://schemas.microsoft.com/office/powerpoint/2010/main" val="297032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E4B52-16AB-ACF1-28DE-0FA86CA5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介紹本課程助教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EC92EB-B855-9E89-31AE-BADE5DF34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未提供相片說明。">
            <a:extLst>
              <a:ext uri="{FF2B5EF4-FFF2-40B4-BE49-F238E27FC236}">
                <a16:creationId xmlns:a16="http://schemas.microsoft.com/office/drawing/2014/main" id="{F33623CC-944F-3649-AB62-9C6CDEDC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435" y="838055"/>
            <a:ext cx="5445992" cy="545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3A5F818-BF2C-D44B-7476-FDC8F7C3BCB2}"/>
              </a:ext>
            </a:extLst>
          </p:cNvPr>
          <p:cNvSpPr txBox="1"/>
          <p:nvPr/>
        </p:nvSpPr>
        <p:spPr>
          <a:xfrm>
            <a:off x="3275445" y="5280817"/>
            <a:ext cx="2262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大助教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楊智凱</a:t>
            </a:r>
          </a:p>
        </p:txBody>
      </p:sp>
    </p:spTree>
    <p:extLst>
      <p:ext uri="{BB962C8B-B14F-4D97-AF65-F5344CB8AC3E}">
        <p14:creationId xmlns:p14="http://schemas.microsoft.com/office/powerpoint/2010/main" val="57461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09979-4C00-1839-D58C-CC40AF948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00870-79D8-7A5B-27AA-6C54DD20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介紹本課程助教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5CB1C42-2C8A-3B5F-2F25-5B68C677AD55}"/>
              </a:ext>
            </a:extLst>
          </p:cNvPr>
          <p:cNvSpPr txBox="1"/>
          <p:nvPr/>
        </p:nvSpPr>
        <p:spPr>
          <a:xfrm>
            <a:off x="10176352" y="6200229"/>
            <a:ext cx="102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陳炫均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204785-16BF-4749-3B4B-D2A6E798F465}"/>
              </a:ext>
            </a:extLst>
          </p:cNvPr>
          <p:cNvSpPr txBox="1"/>
          <p:nvPr/>
        </p:nvSpPr>
        <p:spPr>
          <a:xfrm>
            <a:off x="976888" y="2945270"/>
            <a:ext cx="1417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李冠儀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E61570-6175-46DD-9D41-B5C1E62D9B8E}"/>
              </a:ext>
            </a:extLst>
          </p:cNvPr>
          <p:cNvSpPr txBox="1"/>
          <p:nvPr/>
        </p:nvSpPr>
        <p:spPr>
          <a:xfrm>
            <a:off x="2729470" y="2925133"/>
            <a:ext cx="1517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上官世昀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86EF68-7E3A-F497-6FC1-D1D4A8865110}"/>
              </a:ext>
            </a:extLst>
          </p:cNvPr>
          <p:cNvSpPr txBox="1"/>
          <p:nvPr/>
        </p:nvSpPr>
        <p:spPr>
          <a:xfrm>
            <a:off x="4820618" y="2964619"/>
            <a:ext cx="920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陳又華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F22BB9-D72B-B674-ED78-4D5028CD6D30}"/>
              </a:ext>
            </a:extLst>
          </p:cNvPr>
          <p:cNvSpPr txBox="1"/>
          <p:nvPr/>
        </p:nvSpPr>
        <p:spPr>
          <a:xfrm>
            <a:off x="6448075" y="2945270"/>
            <a:ext cx="1237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劉建蘴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5B8A1F-9E52-A679-209F-1E94A4771F90}"/>
              </a:ext>
            </a:extLst>
          </p:cNvPr>
          <p:cNvSpPr txBox="1"/>
          <p:nvPr/>
        </p:nvSpPr>
        <p:spPr>
          <a:xfrm>
            <a:off x="8186368" y="2945270"/>
            <a:ext cx="1348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林熙哲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BE28A1F-2C76-CC59-D80F-991A720ED815}"/>
              </a:ext>
            </a:extLst>
          </p:cNvPr>
          <p:cNvSpPr txBox="1"/>
          <p:nvPr/>
        </p:nvSpPr>
        <p:spPr>
          <a:xfrm>
            <a:off x="10111696" y="2945270"/>
            <a:ext cx="1089892" cy="383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馮柏翰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9A37F9-93B4-CB53-EBCB-48BCA1E0BE9C}"/>
              </a:ext>
            </a:extLst>
          </p:cNvPr>
          <p:cNvSpPr txBox="1"/>
          <p:nvPr/>
        </p:nvSpPr>
        <p:spPr>
          <a:xfrm>
            <a:off x="984690" y="4573491"/>
            <a:ext cx="1417782" cy="383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陳竣瑋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A6A6BAA-33EA-21B8-62CD-97D2B859A6BF}"/>
              </a:ext>
            </a:extLst>
          </p:cNvPr>
          <p:cNvSpPr txBox="1"/>
          <p:nvPr/>
        </p:nvSpPr>
        <p:spPr>
          <a:xfrm>
            <a:off x="3059763" y="4539659"/>
            <a:ext cx="895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謝翔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7906258-5174-2D56-7BBC-889B72201912}"/>
              </a:ext>
            </a:extLst>
          </p:cNvPr>
          <p:cNvSpPr txBox="1"/>
          <p:nvPr/>
        </p:nvSpPr>
        <p:spPr>
          <a:xfrm>
            <a:off x="4821741" y="4557699"/>
            <a:ext cx="895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鄭席鈞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115DFB6-AE41-FCF6-1A38-79F5C2CC3472}"/>
              </a:ext>
            </a:extLst>
          </p:cNvPr>
          <p:cNvSpPr txBox="1"/>
          <p:nvPr/>
        </p:nvSpPr>
        <p:spPr>
          <a:xfrm>
            <a:off x="6572458" y="4557699"/>
            <a:ext cx="969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許景淯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8191581-EFF7-EDD6-78BD-67BFAA66AA8A}"/>
              </a:ext>
            </a:extLst>
          </p:cNvPr>
          <p:cNvSpPr txBox="1"/>
          <p:nvPr/>
        </p:nvSpPr>
        <p:spPr>
          <a:xfrm>
            <a:off x="8301159" y="4557699"/>
            <a:ext cx="1044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吳典叡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7323F95-4056-15CC-9762-6C1531475DA6}"/>
              </a:ext>
            </a:extLst>
          </p:cNvPr>
          <p:cNvSpPr txBox="1"/>
          <p:nvPr/>
        </p:nvSpPr>
        <p:spPr>
          <a:xfrm>
            <a:off x="10104901" y="4557699"/>
            <a:ext cx="1044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傅啟恩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D3DB363-6D51-09F5-4B30-D51157DF8D6F}"/>
              </a:ext>
            </a:extLst>
          </p:cNvPr>
          <p:cNvSpPr txBox="1"/>
          <p:nvPr/>
        </p:nvSpPr>
        <p:spPr>
          <a:xfrm>
            <a:off x="1162854" y="6200229"/>
            <a:ext cx="1106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袁紹翔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44ECF77-9A29-E349-93FC-D77390464CC7}"/>
              </a:ext>
            </a:extLst>
          </p:cNvPr>
          <p:cNvSpPr txBox="1"/>
          <p:nvPr/>
        </p:nvSpPr>
        <p:spPr>
          <a:xfrm>
            <a:off x="3011604" y="6200229"/>
            <a:ext cx="1031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李晨安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6CF66BC-A08C-C44D-635E-44E0391F6092}"/>
              </a:ext>
            </a:extLst>
          </p:cNvPr>
          <p:cNvSpPr txBox="1"/>
          <p:nvPr/>
        </p:nvSpPr>
        <p:spPr>
          <a:xfrm>
            <a:off x="4785142" y="6200229"/>
            <a:ext cx="895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林毓翔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BCC4B66-1685-204F-A5DB-E1F67D4964FC}"/>
              </a:ext>
            </a:extLst>
          </p:cNvPr>
          <p:cNvSpPr txBox="1"/>
          <p:nvPr/>
        </p:nvSpPr>
        <p:spPr>
          <a:xfrm>
            <a:off x="6423104" y="6200229"/>
            <a:ext cx="1031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陳宥林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C62AEDE-8A6B-125A-5A51-5455FCFEBDA2}"/>
              </a:ext>
            </a:extLst>
          </p:cNvPr>
          <p:cNvSpPr txBox="1"/>
          <p:nvPr/>
        </p:nvSpPr>
        <p:spPr>
          <a:xfrm>
            <a:off x="8196642" y="6200229"/>
            <a:ext cx="1237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黃筱穎</a:t>
            </a:r>
          </a:p>
        </p:txBody>
      </p:sp>
      <p:pic>
        <p:nvPicPr>
          <p:cNvPr id="3074" name="Picture 2" descr="未提供相片說明。">
            <a:extLst>
              <a:ext uri="{FF2B5EF4-FFF2-40B4-BE49-F238E27FC236}">
                <a16:creationId xmlns:a16="http://schemas.microsoft.com/office/drawing/2014/main" id="{B931B04E-7746-BC0E-C1E1-036735F4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97" y="184416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未提供相片說明。">
            <a:extLst>
              <a:ext uri="{FF2B5EF4-FFF2-40B4-BE49-F238E27FC236}">
                <a16:creationId xmlns:a16="http://schemas.microsoft.com/office/drawing/2014/main" id="{C7711DD3-DDAC-67D6-5CEA-8B5D3D996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07" y="184416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83B019C-7231-DF39-723A-FB0B5D80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17" y="1844164"/>
            <a:ext cx="10822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未提供相片說明。">
            <a:extLst>
              <a:ext uri="{FF2B5EF4-FFF2-40B4-BE49-F238E27FC236}">
                <a16:creationId xmlns:a16="http://schemas.microsoft.com/office/drawing/2014/main" id="{508FF801-FD92-D8E3-2731-1DF5F750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83" y="1844164"/>
            <a:ext cx="1066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未提供相片說明。">
            <a:extLst>
              <a:ext uri="{FF2B5EF4-FFF2-40B4-BE49-F238E27FC236}">
                <a16:creationId xmlns:a16="http://schemas.microsoft.com/office/drawing/2014/main" id="{6B4DCEDC-86F4-ADCE-CFA3-FE0F601C4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696" y="184416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可能是 1 人和海灘的圖像">
            <a:extLst>
              <a:ext uri="{FF2B5EF4-FFF2-40B4-BE49-F238E27FC236}">
                <a16:creationId xmlns:a16="http://schemas.microsoft.com/office/drawing/2014/main" id="{AD5C0EE3-C0AB-EC1B-82E1-37EA0592B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238" y="345589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未提供相片說明。">
            <a:extLst>
              <a:ext uri="{FF2B5EF4-FFF2-40B4-BE49-F238E27FC236}">
                <a16:creationId xmlns:a16="http://schemas.microsoft.com/office/drawing/2014/main" id="{38ACFE7A-CDBC-9DC4-7A8D-E6883124F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102" y="3455896"/>
            <a:ext cx="108125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未提供相片說明。">
            <a:extLst>
              <a:ext uri="{FF2B5EF4-FFF2-40B4-BE49-F238E27FC236}">
                <a16:creationId xmlns:a16="http://schemas.microsoft.com/office/drawing/2014/main" id="{C7735DC4-0716-57BB-11E3-E075BB2E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17" y="345589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未提供相片說明。">
            <a:extLst>
              <a:ext uri="{FF2B5EF4-FFF2-40B4-BE49-F238E27FC236}">
                <a16:creationId xmlns:a16="http://schemas.microsoft.com/office/drawing/2014/main" id="{5BBCCE44-5074-A83D-D359-36201E41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81" y="345589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未提供相片說明。">
            <a:extLst>
              <a:ext uri="{FF2B5EF4-FFF2-40B4-BE49-F238E27FC236}">
                <a16:creationId xmlns:a16="http://schemas.microsoft.com/office/drawing/2014/main" id="{16DF7A1D-81FB-C2F9-8D1D-5C99FB51B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945" y="345589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未提供相片說明。">
            <a:extLst>
              <a:ext uri="{FF2B5EF4-FFF2-40B4-BE49-F238E27FC236}">
                <a16:creationId xmlns:a16="http://schemas.microsoft.com/office/drawing/2014/main" id="{28B72C0A-0291-2413-4451-3E741B722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807" y="345589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未提供相片說明。">
            <a:extLst>
              <a:ext uri="{FF2B5EF4-FFF2-40B4-BE49-F238E27FC236}">
                <a16:creationId xmlns:a16="http://schemas.microsoft.com/office/drawing/2014/main" id="{DAEAEAAF-2649-4D48-2894-DBBCBA905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569" y="50952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未提供相片說明。">
            <a:extLst>
              <a:ext uri="{FF2B5EF4-FFF2-40B4-BE49-F238E27FC236}">
                <a16:creationId xmlns:a16="http://schemas.microsoft.com/office/drawing/2014/main" id="{E4F71424-471E-396A-6CA5-93848692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543" y="50952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98B172E2-5A24-0EAD-5D3D-2B737C820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517" y="5095209"/>
            <a:ext cx="109137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BC64B07D-EC7C-FCA8-6153-2DA0B35E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61" y="50952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2EC1943E-57F6-5DA9-45B2-CA2D298AD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835" y="50952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>
            <a:extLst>
              <a:ext uri="{FF2B5EF4-FFF2-40B4-BE49-F238E27FC236}">
                <a16:creationId xmlns:a16="http://schemas.microsoft.com/office/drawing/2014/main" id="{2E5DDBC1-EAF7-BF79-0940-93107A298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807" y="509520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 descr="一張含有 人的臉孔, 人員, 微笑, 下巴 的圖片&#10;&#10;AI 產生的內容可能不正確。">
            <a:extLst>
              <a:ext uri="{FF2B5EF4-FFF2-40B4-BE49-F238E27FC236}">
                <a16:creationId xmlns:a16="http://schemas.microsoft.com/office/drawing/2014/main" id="{698F1816-D101-C20F-3C99-54770EB592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86" y="1843467"/>
            <a:ext cx="1080000" cy="1080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77BD0F8-C7A2-2395-2866-3CAAA28DF56E}"/>
              </a:ext>
            </a:extLst>
          </p:cNvPr>
          <p:cNvSpPr txBox="1"/>
          <p:nvPr/>
        </p:nvSpPr>
        <p:spPr>
          <a:xfrm>
            <a:off x="3569278" y="1312228"/>
            <a:ext cx="837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ㄧˋ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8CB3D0D-9BFE-4945-3E91-01AA3E0D4EA8}"/>
              </a:ext>
            </a:extLst>
          </p:cNvPr>
          <p:cNvSpPr txBox="1"/>
          <p:nvPr/>
        </p:nvSpPr>
        <p:spPr>
          <a:xfrm>
            <a:off x="4173681" y="1297940"/>
            <a:ext cx="887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等线" panose="02010600030101010101" pitchFamily="2" charset="-122"/>
                <a:cs typeface="+mn-cs"/>
              </a:rPr>
              <a:t>ㄍㄨㄥ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80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F32130-E343-CCEE-30D7-1E284330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95" y="1442499"/>
            <a:ext cx="5015814" cy="501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A659E16-5841-A252-52B0-8AEF24B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加簽規則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40CFC-2C0A-B854-B710-9077F821B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想要加簽或旁聽的同學請填寫本表單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95A750-178F-8CEF-4D79-108ED1C76C16}"/>
              </a:ext>
            </a:extLst>
          </p:cNvPr>
          <p:cNvSpPr txBox="1"/>
          <p:nvPr/>
        </p:nvSpPr>
        <p:spPr>
          <a:xfrm>
            <a:off x="1084136" y="4000997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表單填寫期限為 </a:t>
            </a:r>
            <a:r>
              <a:rPr lang="en-US" altLang="zh-TW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2/24 (</a:t>
            </a:r>
            <a:r>
              <a:rPr lang="zh-TW" altLang="en-US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23:59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9C5D175-33D8-406E-2CB1-E01F44BBF03E}"/>
              </a:ext>
            </a:extLst>
          </p:cNvPr>
          <p:cNvSpPr txBox="1"/>
          <p:nvPr/>
        </p:nvSpPr>
        <p:spPr>
          <a:xfrm>
            <a:off x="1903800" y="4659154"/>
            <a:ext cx="5278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務必在期限內填寫，逾時不候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1E28D8D-AE5C-ABC7-F1E6-0EDDCCBE2B25}"/>
              </a:ext>
            </a:extLst>
          </p:cNvPr>
          <p:cNvSpPr txBox="1"/>
          <p:nvPr/>
        </p:nvSpPr>
        <p:spPr>
          <a:xfrm>
            <a:off x="1084136" y="5415501"/>
            <a:ext cx="60980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授權碼預計於 </a:t>
            </a:r>
            <a:r>
              <a:rPr lang="en-US" altLang="zh-TW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2/27</a:t>
            </a:r>
            <a:r>
              <a:rPr lang="en-US" altLang="zh-TW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en-US" altLang="zh-TW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en-US" altLang="zh-TW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23:59</a:t>
            </a:r>
            <a:r>
              <a:rPr lang="zh-TW" altLang="en-US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800" dirty="0">
              <a:solidFill>
                <a:srgbClr val="2021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之前發出</a:t>
            </a:r>
          </a:p>
        </p:txBody>
      </p:sp>
    </p:spTree>
    <p:extLst>
      <p:ext uri="{BB962C8B-B14F-4D97-AF65-F5344CB8AC3E}">
        <p14:creationId xmlns:p14="http://schemas.microsoft.com/office/powerpoint/2010/main" val="278423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69C146-E70D-186B-3D20-B783E360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加簽規則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1AC129-4860-1CB5-06DB-83A3A5E4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李宏毅教授所屬系所的學生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含雙主修與輔系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會全數加簽</a:t>
            </a:r>
            <a:endParaRPr lang="en-US" altLang="zh-TW" b="0" i="0" dirty="0">
              <a:solidFill>
                <a:srgbClr val="20212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包括台灣大學電機系、資工系、電信所、電機所、資工所、網媒所、資料科學學程、智慧醫療與健康資訊碩士學程、 </a:t>
            </a:r>
            <a:r>
              <a:rPr lang="en-US" altLang="zh-TW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TIGP </a:t>
            </a:r>
            <a:r>
              <a:rPr lang="en-US" altLang="zh-TW" sz="2800" b="0" i="0" dirty="0" err="1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AIoT</a:t>
            </a:r>
            <a:r>
              <a:rPr lang="en-US" altLang="zh-TW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學程</a:t>
            </a:r>
            <a:endParaRPr lang="en-US" altLang="zh-TW" sz="2800" b="0" i="0" dirty="0">
              <a:solidFill>
                <a:srgbClr val="20212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</a:t>
            </a:r>
            <a:r>
              <a:rPr lang="zh-TW" altLang="en-US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教授的姓名出現在該系所官網上</a:t>
            </a:r>
            <a:endParaRPr lang="en-US" altLang="zh-TW" sz="2800" b="0" i="0" dirty="0">
              <a:solidFill>
                <a:srgbClr val="20212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此條件僅適用於目前就讀於該系所的學生，</a:t>
            </a:r>
            <a:r>
              <a:rPr lang="zh-TW" altLang="en-US" sz="2800" b="1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未來可能加入</a:t>
            </a:r>
            <a:r>
              <a:rPr lang="zh-TW" altLang="en-US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2800" b="1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過去曾經就讀</a:t>
            </a:r>
            <a:r>
              <a:rPr lang="zh-TW" altLang="en-US" sz="2800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的學生不在考量範圍內</a:t>
            </a:r>
            <a:endParaRPr lang="en-US" altLang="zh-TW" sz="2800" dirty="0">
              <a:solidFill>
                <a:srgbClr val="2021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b="0" i="0" dirty="0">
                <a:solidFill>
                  <a:srgbClr val="20212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請務必填寫真實資料</a:t>
            </a:r>
            <a:endParaRPr lang="en-US" altLang="zh-TW" sz="2800" b="0" i="0" dirty="0">
              <a:solidFill>
                <a:srgbClr val="20212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其餘想加簽的同學抽 </a:t>
            </a:r>
            <a:r>
              <a:rPr lang="en-US" altLang="zh-TW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 </a:t>
            </a:r>
            <a:r>
              <a:rPr lang="zh-TW" altLang="en-US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人加簽</a:t>
            </a:r>
            <a:endParaRPr lang="en-US" altLang="zh-TW" dirty="0">
              <a:solidFill>
                <a:srgbClr val="2021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請不要來爭論加簽規則</a:t>
            </a:r>
            <a:endParaRPr lang="en-US" altLang="zh-TW" dirty="0">
              <a:solidFill>
                <a:srgbClr val="2021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606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652EF7E-ECA2-A1EB-94C0-78CC84D3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11" y="962339"/>
            <a:ext cx="11636177" cy="31676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EC0FDA2-E576-3F44-EBFF-C6F3A899F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加簽規則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56EE3-228D-5AB1-F705-F02AB9D0D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solidFill>
                <a:srgbClr val="202124"/>
              </a:solidFill>
              <a:latin typeface="docs-Roboto"/>
            </a:endParaRPr>
          </a:p>
          <a:p>
            <a:endParaRPr lang="en-US" altLang="zh-TW" dirty="0">
              <a:solidFill>
                <a:srgbClr val="202124"/>
              </a:solidFill>
              <a:latin typeface="docs-Roboto"/>
            </a:endParaRPr>
          </a:p>
          <a:p>
            <a:endParaRPr lang="en-US" altLang="zh-TW" dirty="0">
              <a:solidFill>
                <a:srgbClr val="202124"/>
              </a:solidFill>
              <a:latin typeface="docs-Roboto"/>
            </a:endParaRPr>
          </a:p>
          <a:p>
            <a:endParaRPr lang="en-US" altLang="zh-TW" dirty="0">
              <a:solidFill>
                <a:srgbClr val="202124"/>
              </a:solidFill>
              <a:latin typeface="docs-Roboto"/>
            </a:endParaRPr>
          </a:p>
          <a:p>
            <a:endParaRPr lang="en-US" altLang="zh-TW" dirty="0">
              <a:solidFill>
                <a:srgbClr val="202124"/>
              </a:solidFill>
              <a:latin typeface="docs-Roboto"/>
            </a:endParaRPr>
          </a:p>
          <a:p>
            <a:r>
              <a:rPr lang="zh-TW" altLang="en-US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歡迎旁聽</a:t>
            </a:r>
            <a:r>
              <a:rPr lang="en-US" altLang="zh-TW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</a:p>
          <a:p>
            <a:pPr lvl="1"/>
            <a:r>
              <a:rPr lang="zh-TW" altLang="en-US" dirty="0">
                <a:solidFill>
                  <a:srgbClr val="20212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旁聽可以看到所有的上課內容和作業</a:t>
            </a:r>
            <a:endParaRPr lang="en-US" altLang="zh-TW" dirty="0">
              <a:solidFill>
                <a:srgbClr val="20212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唯一的差別只有助教不批改作業而已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旁聽生如果想要加入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NTU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也請填表單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918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5AE016-C730-59DF-E004-5DAA2363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F65EA7B-3D81-AB80-29E0-428EF479E4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187983"/>
              </p:ext>
            </p:extLst>
          </p:nvPr>
        </p:nvGraphicFramePr>
        <p:xfrm>
          <a:off x="1636938" y="15648"/>
          <a:ext cx="10515600" cy="6837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13518">
                  <a:extLst>
                    <a:ext uri="{9D8B030D-6E8A-4147-A177-3AD203B41FA5}">
                      <a16:colId xmlns:a16="http://schemas.microsoft.com/office/drawing/2014/main" val="2151897779"/>
                    </a:ext>
                  </a:extLst>
                </a:gridCol>
                <a:gridCol w="4144282">
                  <a:extLst>
                    <a:ext uri="{9D8B030D-6E8A-4147-A177-3AD203B41FA5}">
                      <a16:colId xmlns:a16="http://schemas.microsoft.com/office/drawing/2014/main" val="307574776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55557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67952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課程內容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補充課程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1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2/21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一堂課搞懂生成式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985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2/28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國定假日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6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3/07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 Agent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27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3/14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剖析大型語言模型內部運作邏輯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NVIDIA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大使課程 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李濬屹老師</a:t>
                      </a: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077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3/21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Mamba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2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3/28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大型語言模型的神奇能力哪裡來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如何在多張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GPU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上訓練大模型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王秀軒助教授課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99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auto"/>
                      <a:r>
                        <a:rPr lang="en-US" altLang="zh-TW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4/04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auto"/>
                      <a:r>
                        <a:rPr lang="zh-TW" alt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國定假日</a:t>
                      </a:r>
                      <a:endParaRPr lang="en-US" altLang="zh-TW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93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4/11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期中考週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4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4/18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zh-TW" alt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如何正確微調模型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加分作業 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教育部活動宣傳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未定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、科技部活動宣傳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未定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800" b="0" i="0" u="sng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auto"/>
                      <a:r>
                        <a:rPr lang="en-US" altLang="zh-TW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推理能力哪裡來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作業六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99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auto"/>
                      <a:r>
                        <a:rPr lang="en-US" altLang="zh-TW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5/02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模型編輯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作業七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69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auto"/>
                      <a:r>
                        <a:rPr lang="en-US" altLang="zh-TW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5/09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Tomofun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團隊演講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業界經驗分享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作業八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214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auto"/>
                      <a:r>
                        <a:rPr lang="en-US" altLang="zh-TW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模型融合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5/23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生成策略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作業十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969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5/30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國定假日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60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6/06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期末考週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976561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355308E0-B54D-E074-3402-9EA226C2C24A}"/>
              </a:ext>
            </a:extLst>
          </p:cNvPr>
          <p:cNvSpPr txBox="1"/>
          <p:nvPr/>
        </p:nvSpPr>
        <p:spPr>
          <a:xfrm>
            <a:off x="170089" y="51933"/>
            <a:ext cx="15280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本學期</a:t>
            </a:r>
            <a:endParaRPr lang="en-US" altLang="zh-TW" sz="32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endParaRPr lang="en-US" altLang="zh-TW" sz="32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endParaRPr lang="zh-TW" alt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341821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EE1C8E-ED83-4259-5371-466AC4A3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05778-7FB1-AF74-5C67-0A6F3861C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https://speech.ee.ntu.edu.tw/~hylee/ml/2025-spring.php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39166B-0AB2-1FC9-6117-4BEBD2C0E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414" y="2461260"/>
            <a:ext cx="3615146" cy="361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9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1108</Words>
  <Application>Microsoft Office PowerPoint</Application>
  <PresentationFormat>寬螢幕</PresentationFormat>
  <Paragraphs>192</Paragraphs>
  <Slides>17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__Inter_d65c78</vt:lpstr>
      <vt:lpstr>docs-Roboto</vt:lpstr>
      <vt:lpstr>Microsoft JhengHei Light</vt:lpstr>
      <vt:lpstr>微軟正黑體</vt:lpstr>
      <vt:lpstr>Aptos</vt:lpstr>
      <vt:lpstr>Aptos Display</vt:lpstr>
      <vt:lpstr>Arial</vt:lpstr>
      <vt:lpstr>Office 佈景主題</vt:lpstr>
      <vt:lpstr>加簽規則</vt:lpstr>
      <vt:lpstr>機器學習 2025 課程規定</vt:lpstr>
      <vt:lpstr>介紹本課程助教 </vt:lpstr>
      <vt:lpstr>介紹本課程助教 </vt:lpstr>
      <vt:lpstr>加簽規則</vt:lpstr>
      <vt:lpstr>加簽規則</vt:lpstr>
      <vt:lpstr>加簽規則</vt:lpstr>
      <vt:lpstr>PowerPoint 簡報</vt:lpstr>
      <vt:lpstr>課程網頁</vt:lpstr>
      <vt:lpstr>本學期課程主軸</vt:lpstr>
      <vt:lpstr>預習：對於大型語言模型的原理不熟悉</vt:lpstr>
      <vt:lpstr>預習：對於機器學習的原理不熟悉</vt:lpstr>
      <vt:lpstr>與其他課程的差異</vt:lpstr>
      <vt:lpstr>課程評分說明</vt:lpstr>
      <vt:lpstr>課程評分說明：加分項目</vt:lpstr>
      <vt:lpstr>上課時間規劃</vt:lpstr>
      <vt:lpstr>助教時間規劃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Hung-yi Lee</dc:creator>
  <cp:lastModifiedBy>Hung-yi Lee</cp:lastModifiedBy>
  <cp:revision>67</cp:revision>
  <dcterms:created xsi:type="dcterms:W3CDTF">2025-02-05T17:32:49Z</dcterms:created>
  <dcterms:modified xsi:type="dcterms:W3CDTF">2025-02-21T01:43:32Z</dcterms:modified>
</cp:coreProperties>
</file>